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  <p:sldMasterId id="2147483671" r:id="rId4"/>
    <p:sldMasterId id="2147483676" r:id="rId5"/>
    <p:sldMasterId id="2147483679" r:id="rId6"/>
    <p:sldMasterId id="2147483693" r:id="rId7"/>
    <p:sldMasterId id="2147483706" r:id="rId8"/>
  </p:sldMasterIdLst>
  <p:notesMasterIdLst>
    <p:notesMasterId r:id="rId10"/>
  </p:notesMasterIdLst>
  <p:handoutMasterIdLst>
    <p:handoutMasterId r:id="rId28"/>
  </p:handoutMasterIdLst>
  <p:sldIdLst>
    <p:sldId id="4785" r:id="rId9"/>
    <p:sldId id="4768" r:id="rId11"/>
    <p:sldId id="4769" r:id="rId12"/>
    <p:sldId id="4771" r:id="rId13"/>
    <p:sldId id="4772" r:id="rId14"/>
    <p:sldId id="4773" r:id="rId15"/>
    <p:sldId id="4774" r:id="rId16"/>
    <p:sldId id="4776" r:id="rId17"/>
    <p:sldId id="4775" r:id="rId18"/>
    <p:sldId id="4777" r:id="rId19"/>
    <p:sldId id="4778" r:id="rId20"/>
    <p:sldId id="4779" r:id="rId21"/>
    <p:sldId id="4780" r:id="rId22"/>
    <p:sldId id="4781" r:id="rId23"/>
    <p:sldId id="4782" r:id="rId24"/>
    <p:sldId id="4783" r:id="rId25"/>
    <p:sldId id="4784" r:id="rId26"/>
    <p:sldId id="4786" r:id="rId27"/>
  </p:sldIdLst>
  <p:sldSz cx="12192000" cy="6858000"/>
  <p:notesSz cx="6797675" cy="9928225"/>
  <p:embeddedFontLst>
    <p:embeddedFont>
      <p:font typeface="义启小楷书" panose="02010601030101010101" pitchFamily="2" charset="-128"/>
      <p:regular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华文中宋" panose="02010600040101010101" pitchFamily="2" charset="-122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Algerian" panose="04020705040A02060702" pitchFamily="82" charset="0"/>
      <p:regular r:id="rId42"/>
    </p:embeddedFont>
    <p:embeddedFont>
      <p:font typeface="MS UI Gothic" panose="020B0600070205080204" pitchFamily="34" charset="-128"/>
      <p:regular r:id="rId43"/>
    </p:embeddedFont>
    <p:embeddedFont>
      <p:font typeface="黑体" panose="02010609060101010101" pitchFamily="49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0099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74883" autoAdjust="0"/>
  </p:normalViewPr>
  <p:slideViewPr>
    <p:cSldViewPr snapToGrid="0">
      <p:cViewPr varScale="1">
        <p:scale>
          <a:sx n="82" d="100"/>
          <a:sy n="82" d="100"/>
        </p:scale>
        <p:origin x="1278" y="84"/>
      </p:cViewPr>
      <p:guideLst>
        <p:guide orient="horz" pos="2296"/>
        <p:guide pos="3867"/>
        <p:guide pos="2960"/>
        <p:guide pos="1912"/>
        <p:guide orient="horz" pos="3634"/>
        <p:guide orient="horz" pos="357"/>
        <p:guide orient="horz" pos="2484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80530830385332"/>
          <c:y val="0.0179047696086701"/>
          <c:w val="0.910950666032295"/>
          <c:h val="0.654585096605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Sheet1!$A$17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Sheet1!$B$17:$J$17</c:f>
              <c:numCache>
                <c:formatCode>0%</c:formatCode>
                <c:ptCount val="9"/>
                <c:pt idx="0">
                  <c:v>1</c:v>
                </c:pt>
                <c:pt idx="1">
                  <c:v>0.86</c:v>
                </c:pt>
                <c:pt idx="2">
                  <c:v>0.81</c:v>
                </c:pt>
                <c:pt idx="3">
                  <c:v>0.5</c:v>
                </c:pt>
                <c:pt idx="4">
                  <c:v>1</c:v>
                </c:pt>
                <c:pt idx="5">
                  <c:v>0.23</c:v>
                </c:pt>
                <c:pt idx="6">
                  <c:v>0.2</c:v>
                </c:pt>
                <c:pt idx="7">
                  <c:v>0.27</c:v>
                </c:pt>
                <c:pt idx="8">
                  <c:v>0.21</c:v>
                </c:pt>
              </c:numCache>
            </c:numRef>
          </c:val>
        </c:ser>
        <c:ser>
          <c:idx val="1"/>
          <c:order val="1"/>
          <c:tx>
            <c:strRef>
              <c:f>Sheet1!$A$18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Sheet1!$B$18:$J$18</c:f>
              <c:numCache>
                <c:formatCode>0%</c:formatCode>
                <c:ptCount val="9"/>
                <c:pt idx="0">
                  <c:v>1</c:v>
                </c:pt>
                <c:pt idx="1">
                  <c:v>0.97</c:v>
                </c:pt>
                <c:pt idx="2">
                  <c:v>0.964592145015106</c:v>
                </c:pt>
                <c:pt idx="3">
                  <c:v>0.898368580060423</c:v>
                </c:pt>
                <c:pt idx="4">
                  <c:v>0.68785498489426</c:v>
                </c:pt>
                <c:pt idx="5">
                  <c:v>0.486223564954683</c:v>
                </c:pt>
                <c:pt idx="6">
                  <c:v>0.528972809667674</c:v>
                </c:pt>
                <c:pt idx="7">
                  <c:v>0.273776435045317</c:v>
                </c:pt>
                <c:pt idx="8">
                  <c:v>0.253564954682779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7838751"/>
        <c:axId val="27847903"/>
      </c:barChart>
      <c:catAx>
        <c:axId val="27838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7847903"/>
        <c:crosses val="autoZero"/>
        <c:auto val="1"/>
        <c:lblAlgn val="ctr"/>
        <c:lblOffset val="100"/>
        <c:noMultiLvlLbl val="0"/>
      </c:catAx>
      <c:valAx>
        <c:axId val="278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pPr>
          </a:p>
        </c:txPr>
        <c:crossAx val="2783875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169982625755811"/>
          <c:y val="0.0853546198420614"/>
          <c:w val="0.983001769257842"/>
          <c:h val="0.85817487921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单周期上板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Sheet1!$B$11:$B$18</c:f>
              <c:numCache>
                <c:formatCode>0%</c:formatCode>
                <c:ptCount val="8"/>
                <c:pt idx="0">
                  <c:v>0.68</c:v>
                </c:pt>
                <c:pt idx="1">
                  <c:v>0.82</c:v>
                </c:pt>
                <c:pt idx="2">
                  <c:v>0.93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理想流水线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Sheet1!$C$11:$C$18</c:f>
              <c:numCache>
                <c:formatCode>0%</c:formatCode>
                <c:ptCount val="8"/>
                <c:pt idx="0">
                  <c:v>0</c:v>
                </c:pt>
                <c:pt idx="1">
                  <c:v>0.08</c:v>
                </c:pt>
                <c:pt idx="2">
                  <c:v>0.38</c:v>
                </c:pt>
                <c:pt idx="3">
                  <c:v>0.69</c:v>
                </c:pt>
                <c:pt idx="4">
                  <c:v>0.91</c:v>
                </c:pt>
                <c:pt idx="5">
                  <c:v>0.93</c:v>
                </c:pt>
                <c:pt idx="6">
                  <c:v>0.95</c:v>
                </c:pt>
                <c:pt idx="7">
                  <c:v>0.96</c:v>
                </c:pt>
              </c:numCache>
            </c:numRef>
          </c:val>
        </c:ser>
        <c:ser>
          <c:idx val="2"/>
          <c:order val="2"/>
          <c:tx>
            <c:strRef>
              <c:f>Sheet1!$D$10</c:f>
              <c:strCache>
                <c:ptCount val="1"/>
                <c:pt idx="0">
                  <c:v>气泡流水线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Sheet1!$D$11:$D$18</c:f>
              <c:numCache>
                <c:formatCode>0%</c:formatCode>
                <c:ptCount val="8"/>
                <c:pt idx="0">
                  <c:v>0</c:v>
                </c:pt>
                <c:pt idx="1">
                  <c:v>0.01</c:v>
                </c:pt>
                <c:pt idx="2">
                  <c:v>0.07</c:v>
                </c:pt>
                <c:pt idx="3">
                  <c:v>0.48</c:v>
                </c:pt>
                <c:pt idx="4">
                  <c:v>0.72</c:v>
                </c:pt>
                <c:pt idx="5">
                  <c:v>0.86</c:v>
                </c:pt>
                <c:pt idx="6">
                  <c:v>0.91</c:v>
                </c:pt>
                <c:pt idx="7">
                  <c:v>0.94</c:v>
                </c:pt>
              </c:numCache>
            </c:numRef>
          </c:val>
        </c:ser>
        <c:ser>
          <c:idx val="3"/>
          <c:order val="3"/>
          <c:tx>
            <c:strRef>
              <c:f>Sheet1!$E$10</c:f>
              <c:strCache>
                <c:ptCount val="1"/>
                <c:pt idx="0">
                  <c:v>重定向流水线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Sheet1!$E$11:$E$18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0.03</c:v>
                </c:pt>
                <c:pt idx="3">
                  <c:v>0.37</c:v>
                </c:pt>
                <c:pt idx="4">
                  <c:v>0.63</c:v>
                </c:pt>
                <c:pt idx="5">
                  <c:v>0.75</c:v>
                </c:pt>
                <c:pt idx="6">
                  <c:v>0.78</c:v>
                </c:pt>
                <c:pt idx="7">
                  <c:v>0.84</c:v>
                </c:pt>
              </c:numCache>
            </c:numRef>
          </c:val>
        </c:ser>
        <c:ser>
          <c:idx val="4"/>
          <c:order val="4"/>
          <c:tx>
            <c:strRef>
              <c:f>Sheet1!$F$10</c:f>
              <c:strCache>
                <c:ptCount val="1"/>
                <c:pt idx="0">
                  <c:v>单级中断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Sheet1!$F$11:$F$18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0.05</c:v>
                </c:pt>
                <c:pt idx="4">
                  <c:v>0.17</c:v>
                </c:pt>
                <c:pt idx="5">
                  <c:v>0.34</c:v>
                </c:pt>
                <c:pt idx="6">
                  <c:v>0.43</c:v>
                </c:pt>
                <c:pt idx="7">
                  <c:v>0.55</c:v>
                </c:pt>
              </c:numCache>
            </c:numRef>
          </c:val>
        </c:ser>
        <c:ser>
          <c:idx val="5"/>
          <c:order val="5"/>
          <c:tx>
            <c:strRef>
              <c:f>Sheet1!$G$10</c:f>
              <c:strCache>
                <c:ptCount val="1"/>
                <c:pt idx="0">
                  <c:v>多级中断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Sheet1!$G$11:$G$18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0.03</c:v>
                </c:pt>
                <c:pt idx="4">
                  <c:v>0.1</c:v>
                </c:pt>
                <c:pt idx="5">
                  <c:v>0.22</c:v>
                </c:pt>
                <c:pt idx="6">
                  <c:v>0.27</c:v>
                </c:pt>
                <c:pt idx="7">
                  <c:v>0.37</c:v>
                </c:pt>
              </c:numCache>
            </c:numRef>
          </c:val>
        </c:ser>
        <c:ser>
          <c:idx val="6"/>
          <c:order val="6"/>
          <c:tx>
            <c:strRef>
              <c:f>Sheet1!$H$10</c:f>
              <c:strCache>
                <c:ptCount val="1"/>
                <c:pt idx="0">
                  <c:v>流水中断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Sheet1!$H$11:$H$18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0.04</c:v>
                </c:pt>
                <c:pt idx="5">
                  <c:v>0.09</c:v>
                </c:pt>
                <c:pt idx="6">
                  <c:v>0.14</c:v>
                </c:pt>
                <c:pt idx="7">
                  <c:v>0.3</c:v>
                </c:pt>
              </c:numCache>
            </c:numRef>
          </c:val>
        </c:ser>
        <c:ser>
          <c:idx val="7"/>
          <c:order val="7"/>
          <c:tx>
            <c:strRef>
              <c:f>Sheet1!$I$10</c:f>
              <c:strCache>
                <c:ptCount val="1"/>
                <c:pt idx="0">
                  <c:v>流水上板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Sheet1!$I$11:$I$18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0.03</c:v>
                </c:pt>
                <c:pt idx="5">
                  <c:v>0.09</c:v>
                </c:pt>
                <c:pt idx="6">
                  <c:v>0.13</c:v>
                </c:pt>
                <c:pt idx="7">
                  <c:v>0.21</c:v>
                </c:pt>
              </c:numCache>
            </c:numRef>
          </c:val>
        </c:ser>
        <c:ser>
          <c:idx val="8"/>
          <c:order val="8"/>
          <c:tx>
            <c:strRef>
              <c:f>Sheet1!$J$10</c:f>
              <c:strCache>
                <c:ptCount val="1"/>
                <c:pt idx="0">
                  <c:v>动态分支预测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Sheet1!$J$11:$J$18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0.01</c:v>
                </c:pt>
                <c:pt idx="5">
                  <c:v>0.02</c:v>
                </c:pt>
                <c:pt idx="6">
                  <c:v>0.05</c:v>
                </c:pt>
                <c:pt idx="7">
                  <c:v>0.11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83924847"/>
        <c:axId val="783921519"/>
      </c:barChart>
      <c:catAx>
        <c:axId val="78392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3921519"/>
        <c:crosses val="autoZero"/>
        <c:auto val="1"/>
        <c:lblAlgn val="ctr"/>
        <c:lblOffset val="100"/>
        <c:noMultiLvlLbl val="0"/>
      </c:catAx>
      <c:valAx>
        <c:axId val="78392151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39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90204" pitchFamily="34" charset="0"/>
              </a:rPr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3" Type="http://schemas.openxmlformats.org/officeDocument/2006/relationships/theme" Target="../theme/theme7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>
              <a:fillRect/>
            </a:stretch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　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921912" y="4869161"/>
            <a:ext cx="2204867" cy="1594855"/>
            <a:chOff x="6898175" y="3124208"/>
            <a:chExt cx="2204867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5/15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3593680" y="4890058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054740" y="4869161"/>
            <a:ext cx="2204867" cy="1278458"/>
            <a:chOff x="6898175" y="3124208"/>
            <a:chExt cx="2204867" cy="127845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</a:t>
              </a:r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 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返校后利用工具实现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sp>
        <p:nvSpPr>
          <p:cNvPr id="79" name="圆角矩形 78"/>
          <p:cNvSpPr/>
          <p:nvPr/>
        </p:nvSpPr>
        <p:spPr>
          <a:xfrm>
            <a:off x="5909191" y="4717222"/>
            <a:ext cx="2166708" cy="1671873"/>
          </a:xfrm>
          <a:prstGeom prst="roundRect">
            <a:avLst>
              <a:gd name="adj" fmla="val 965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我们的口号</a:t>
            </a:r>
            <a:endParaRPr lang="zh-CN" altLang="en-US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  <a:endParaRPr lang="zh-CN" altLang="en-US" sz="4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  <a:endParaRPr lang="zh-CN" altLang="en-US" sz="4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在线完成进度表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2813" y="1408906"/>
            <a:ext cx="7124700" cy="4705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历史完成度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时间进度</a:t>
            </a:r>
            <a:endParaRPr lang="zh-CN" altLang="en-US" dirty="0"/>
          </a:p>
        </p:txBody>
      </p:sp>
      <p:graphicFrame>
        <p:nvGraphicFramePr>
          <p:cNvPr id="5" name="内容占位符 5"/>
          <p:cNvGraphicFramePr>
            <a:graphicFrameLocks noGrp="1"/>
          </p:cNvGraphicFramePr>
          <p:nvPr>
            <p:ph idx="1"/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单周期上板检查</a:t>
            </a:r>
            <a:endParaRPr lang="zh-CN" altLang="en-US" dirty="0"/>
          </a:p>
          <a:p>
            <a:pPr lvl="1"/>
            <a:r>
              <a:rPr lang="zh-CN" altLang="en-US" dirty="0"/>
              <a:t>能运行</a:t>
            </a:r>
            <a:r>
              <a:rPr lang="en-US" altLang="zh-CN" dirty="0"/>
              <a:t>benchmark</a:t>
            </a:r>
            <a:r>
              <a:rPr lang="zh-CN" altLang="en-US" dirty="0"/>
              <a:t>程序，周期数</a:t>
            </a:r>
            <a:r>
              <a:rPr lang="en-US" altLang="zh-CN" dirty="0"/>
              <a:t>1546</a:t>
            </a:r>
            <a:r>
              <a:rPr lang="zh-CN" altLang="en-US" dirty="0"/>
              <a:t>，内存数据排序正确</a:t>
            </a:r>
            <a:endParaRPr lang="zh-CN" altLang="en-US" dirty="0"/>
          </a:p>
          <a:p>
            <a:pPr lvl="1"/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开发板应绑定功能开关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可切换显示区域功能   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程序显示，时钟周期统计，内存数据观察，其他运行参数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可切换频率，可复位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中断检查</a:t>
            </a:r>
            <a:endParaRPr lang="zh-CN" altLang="en-US" dirty="0"/>
          </a:p>
          <a:p>
            <a:pPr lvl="1"/>
            <a:r>
              <a:rPr lang="zh-CN" altLang="en-US" dirty="0"/>
              <a:t>主程序</a:t>
            </a:r>
            <a:r>
              <a:rPr lang="en-US" altLang="zh-CN" dirty="0"/>
              <a:t>benchmark</a:t>
            </a:r>
            <a:r>
              <a:rPr lang="zh-CN" altLang="en-US" dirty="0"/>
              <a:t>，中断服务程序</a:t>
            </a:r>
            <a:r>
              <a:rPr lang="en-US" altLang="zh-CN" dirty="0"/>
              <a:t>---</a:t>
            </a:r>
            <a:r>
              <a:rPr lang="zh-CN" altLang="en-US" dirty="0"/>
              <a:t>中断演示程序</a:t>
            </a:r>
            <a:r>
              <a:rPr lang="en-US" altLang="zh-CN" dirty="0"/>
              <a:t>2.0</a:t>
            </a:r>
            <a:endParaRPr lang="zh-CN" altLang="en-US" dirty="0"/>
          </a:p>
          <a:p>
            <a:pPr lvl="1"/>
            <a:r>
              <a:rPr lang="zh-CN" altLang="en-US" dirty="0"/>
              <a:t>单级中断依次点击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号中断源按键，能正常响应中断</a:t>
            </a:r>
            <a:endParaRPr lang="zh-CN" altLang="en-US" dirty="0"/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号中断按键</a:t>
            </a:r>
            <a:endParaRPr lang="zh-CN" altLang="en-US" dirty="0"/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/>
              <a:t>1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232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1CPU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2,3,1</a:t>
            </a:r>
            <a:r>
              <a:rPr lang="zh-CN" altLang="en-US" dirty="0"/>
              <a:t>号中断按键</a:t>
            </a:r>
            <a:endParaRPr lang="zh-CN" altLang="en-US" dirty="0"/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321CPU</a:t>
            </a:r>
            <a:endParaRPr lang="zh-CN" altLang="en-US" dirty="0"/>
          </a:p>
          <a:p>
            <a:pPr lvl="2"/>
            <a:endParaRPr lang="zh-CN" altLang="en-US" dirty="0"/>
          </a:p>
          <a:p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理想流水线</a:t>
            </a:r>
            <a:endParaRPr lang="zh-CN" altLang="en-US" dirty="0"/>
          </a:p>
          <a:p>
            <a:pPr lvl="1"/>
            <a:r>
              <a:rPr lang="zh-CN" altLang="en-US" dirty="0"/>
              <a:t>能运行理想流水线测试程序</a:t>
            </a:r>
            <a:endParaRPr lang="zh-CN" altLang="en-US" dirty="0"/>
          </a:p>
          <a:p>
            <a:pPr lvl="1"/>
            <a:r>
              <a:rPr lang="zh-CN" altLang="en-US" dirty="0"/>
              <a:t>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  <a:endParaRPr lang="zh-CN" altLang="en-US" dirty="0"/>
          </a:p>
          <a:p>
            <a:r>
              <a:rPr lang="zh-CN" altLang="en-US" dirty="0"/>
              <a:t>气泡流水线</a:t>
            </a:r>
            <a:endParaRPr lang="zh-CN" altLang="en-US" dirty="0"/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 err="1" smtClean="0"/>
              <a:t>benchmark+CCAB</a:t>
            </a:r>
            <a:r>
              <a:rPr lang="zh-CN" altLang="en-US" dirty="0" smtClean="0"/>
              <a:t>指令</a:t>
            </a:r>
            <a:endParaRPr lang="zh-CN" altLang="en-US" dirty="0"/>
          </a:p>
          <a:p>
            <a:pPr lvl="1"/>
            <a:r>
              <a:rPr lang="zh-CN" altLang="en-US" dirty="0"/>
              <a:t>能统计气泡数目，分支跳转次数</a:t>
            </a:r>
            <a:endParaRPr lang="zh-CN" altLang="en-US" dirty="0"/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  <a:endParaRPr lang="en-US" altLang="zh-CN" dirty="0"/>
          </a:p>
          <a:p>
            <a:r>
              <a:rPr lang="zh-CN" altLang="en-US" dirty="0"/>
              <a:t>重定向流水线</a:t>
            </a:r>
            <a:endParaRPr lang="zh-CN" altLang="en-US" dirty="0"/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/>
              <a:t>benchmark</a:t>
            </a:r>
            <a:r>
              <a:rPr lang="zh-CN" altLang="en-US" dirty="0" smtClean="0"/>
              <a:t>程序</a:t>
            </a:r>
            <a:r>
              <a:rPr lang="en-US" altLang="zh-CN" dirty="0"/>
              <a:t>+CCAB</a:t>
            </a:r>
            <a:r>
              <a:rPr lang="zh-CN" altLang="en-US" dirty="0"/>
              <a:t>指令</a:t>
            </a:r>
            <a:endParaRPr lang="zh-CN" altLang="en-US" dirty="0"/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  <a:endParaRPr lang="zh-CN" altLang="en-US" dirty="0"/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  <a:endParaRPr lang="zh-CN" altLang="en-US" dirty="0"/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  <a:endParaRPr lang="zh-CN" altLang="en-US" dirty="0"/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多讨论，多讨论，多讨论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没有愚蠢的问题，不要闭门造车</a:t>
            </a:r>
            <a:endParaRPr lang="zh-CN" altLang="en-US" dirty="0"/>
          </a:p>
          <a:p>
            <a:pPr lvl="1"/>
            <a:r>
              <a:rPr lang="zh-CN" altLang="en-US" dirty="0"/>
              <a:t>方案不是唯一的，但一定要想清楚！</a:t>
            </a:r>
            <a:endParaRPr lang="zh-CN" altLang="en-US" dirty="0"/>
          </a:p>
          <a:p>
            <a:r>
              <a:rPr lang="zh-CN" altLang="en-US" dirty="0"/>
              <a:t>多存盘，存网盘，别存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zh-CN" altLang="en-US" dirty="0"/>
          </a:p>
          <a:p>
            <a:pPr lvl="1"/>
            <a:r>
              <a:rPr lang="zh-CN" altLang="en-US" dirty="0"/>
              <a:t>注意版本管理</a:t>
            </a:r>
            <a:endParaRPr lang="zh-CN" altLang="en-US" dirty="0"/>
          </a:p>
          <a:p>
            <a:r>
              <a:rPr lang="zh-CN" altLang="en-US" dirty="0"/>
              <a:t>要通关，要通关，要通关</a:t>
            </a:r>
            <a:endParaRPr lang="zh-CN" altLang="en-US" dirty="0"/>
          </a:p>
          <a:p>
            <a:pPr lvl="1"/>
            <a:r>
              <a:rPr lang="zh-CN" altLang="en-US" dirty="0"/>
              <a:t>取乎其上，得乎其中</a:t>
            </a:r>
            <a:endParaRPr lang="zh-CN" altLang="en-US" dirty="0"/>
          </a:p>
          <a:p>
            <a:pPr lvl="1"/>
            <a:r>
              <a:rPr lang="zh-CN" altLang="en-US" dirty="0"/>
              <a:t>取乎其中，得乎其下</a:t>
            </a:r>
            <a:endParaRPr lang="zh-CN" altLang="en-US" dirty="0"/>
          </a:p>
          <a:p>
            <a:pPr lvl="1"/>
            <a:r>
              <a:rPr lang="zh-CN" altLang="en-US" dirty="0"/>
              <a:t>取乎其下，则无所得矣</a:t>
            </a:r>
            <a:endParaRPr lang="zh-CN" altLang="en-US" dirty="0"/>
          </a:p>
          <a:p>
            <a:r>
              <a:rPr lang="zh-CN" altLang="en-US" b="1" dirty="0" smtClean="0"/>
              <a:t>严禁</a:t>
            </a:r>
            <a:r>
              <a:rPr lang="zh-CN" altLang="en-US" b="1" dirty="0"/>
              <a:t>做全指令集版本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>
              <a:fillRect/>
            </a:stretch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 smtClean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/>
          <p:cNvSpPr txBox="1"/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 smtClean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微助教课堂   </a:t>
            </a:r>
            <a:r>
              <a:rPr lang="en-US" altLang="zh-CN" dirty="0" smtClean="0"/>
              <a:t>EN853      </a:t>
            </a:r>
            <a:r>
              <a:rPr lang="zh-CN" altLang="en-US" dirty="0">
                <a:solidFill>
                  <a:srgbClr val="C00000"/>
                </a:solidFill>
              </a:rPr>
              <a:t>小组互评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组成</a:t>
            </a:r>
            <a:r>
              <a:rPr lang="zh-CN" altLang="en-US" dirty="0">
                <a:solidFill>
                  <a:srgbClr val="0070C0"/>
                </a:solidFill>
              </a:rPr>
              <a:t>原理学习群</a:t>
            </a:r>
            <a:r>
              <a:rPr lang="zh-CN" altLang="en-US" dirty="0"/>
              <a:t>  </a:t>
            </a:r>
            <a:r>
              <a:rPr lang="en-US" altLang="zh-CN" dirty="0"/>
              <a:t>881400028</a:t>
            </a:r>
            <a:endParaRPr lang="en-US" altLang="zh-CN" dirty="0"/>
          </a:p>
          <a:p>
            <a:r>
              <a:rPr lang="zh-CN" altLang="en-US" dirty="0"/>
              <a:t>加</a:t>
            </a:r>
            <a:r>
              <a:rPr lang="en-US" altLang="zh-CN" dirty="0"/>
              <a:t>MOOC</a:t>
            </a:r>
            <a:r>
              <a:rPr lang="zh-CN" altLang="en-US" dirty="0"/>
              <a:t>课程</a:t>
            </a:r>
            <a:r>
              <a:rPr lang="en-US" altLang="zh-CN" dirty="0"/>
              <a:t> </a:t>
            </a:r>
            <a:r>
              <a:rPr lang="zh-CN" altLang="en-US" dirty="0"/>
              <a:t>，学习通</a:t>
            </a:r>
            <a:r>
              <a:rPr lang="zh-CN" altLang="en-US" dirty="0" smtClean="0"/>
              <a:t>备用，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站视频备用，不考察播放记录</a:t>
            </a:r>
            <a:r>
              <a:rPr lang="en-US" altLang="zh-CN" dirty="0" smtClean="0"/>
              <a:t>        </a:t>
            </a:r>
            <a:endParaRPr lang="en-US" altLang="zh-CN" dirty="0"/>
          </a:p>
          <a:p>
            <a:r>
              <a:rPr lang="zh-CN" altLang="en-US" b="1" dirty="0" smtClean="0"/>
              <a:t>分组</a:t>
            </a:r>
            <a:r>
              <a:rPr lang="zh-CN" altLang="en-US" dirty="0" smtClean="0"/>
              <a:t>   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各班自行组队</a:t>
            </a:r>
            <a:endParaRPr lang="en-US" altLang="zh-CN" dirty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人一组、 推荐宿舍组队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小组</a:t>
            </a:r>
            <a:r>
              <a:rPr lang="zh-CN" altLang="en-US" dirty="0"/>
              <a:t>取一个大家都认同的团队</a:t>
            </a:r>
            <a:r>
              <a:rPr lang="zh-CN" altLang="en-US" dirty="0" smtClean="0"/>
              <a:t>名    在微助教上建好团队</a:t>
            </a:r>
            <a:endParaRPr lang="zh-CN" altLang="en-US" dirty="0"/>
          </a:p>
          <a:p>
            <a:pPr lvl="1"/>
            <a:r>
              <a:rPr lang="zh-CN" altLang="en-US" dirty="0" smtClean="0"/>
              <a:t>周一报告分组小组</a:t>
            </a:r>
            <a:r>
              <a:rPr lang="zh-CN" altLang="en-US" dirty="0"/>
              <a:t>名称</a:t>
            </a:r>
            <a:endParaRPr lang="en-US" altLang="zh-CN" dirty="0"/>
          </a:p>
          <a:p>
            <a:pPr lvl="2"/>
            <a:r>
              <a:rPr lang="zh-CN" altLang="en-US" dirty="0"/>
              <a:t>填写腾讯文档中的协作文件</a:t>
            </a:r>
            <a:endParaRPr lang="zh-CN" altLang="en-US" dirty="0"/>
          </a:p>
          <a:p>
            <a:pPr lvl="1"/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34" y="1548806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85" y="1556793"/>
            <a:ext cx="1453406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2203948" y="1529019"/>
            <a:ext cx="1385965" cy="2301826"/>
            <a:chOff x="2203948" y="1529019"/>
            <a:chExt cx="1385965" cy="2301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948" y="1529019"/>
              <a:ext cx="1385965" cy="18506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矩形 6"/>
            <p:cNvSpPr/>
            <p:nvPr/>
          </p:nvSpPr>
          <p:spPr>
            <a:xfrm>
              <a:off x="2444263" y="3461513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latin typeface="+mj-ea"/>
                  <a:ea typeface="+mj-ea"/>
                </a:rPr>
                <a:t>秦磊华 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764006" y="34736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09723" y="3447534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125" y="1529018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9068708" y="3461513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1915289" y="4278562"/>
            <a:ext cx="8218487" cy="21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kern="0" dirty="0"/>
              <a:t>指导教师</a:t>
            </a:r>
            <a:endParaRPr lang="zh-CN" altLang="en-US" sz="2000" b="1" kern="0" dirty="0"/>
          </a:p>
          <a:p>
            <a:pPr lvl="1">
              <a:lnSpc>
                <a:spcPct val="150000"/>
              </a:lnSpc>
            </a:pPr>
            <a:r>
              <a:rPr lang="en-US" altLang="zh-CN" sz="1800" kern="0" dirty="0">
                <a:solidFill>
                  <a:srgbClr val="0000FF"/>
                </a:solidFill>
              </a:rPr>
              <a:t>1</a:t>
            </a:r>
            <a:r>
              <a:rPr lang="zh-CN" altLang="en-US" sz="1800" kern="0" dirty="0">
                <a:solidFill>
                  <a:srgbClr val="0000FF"/>
                </a:solidFill>
              </a:rPr>
              <a:t>班：胡迪青       </a:t>
            </a:r>
            <a:r>
              <a:rPr lang="en-US" altLang="zh-CN" sz="1800" kern="0" dirty="0">
                <a:solidFill>
                  <a:srgbClr val="0000FF"/>
                </a:solidFill>
              </a:rPr>
              <a:t>2</a:t>
            </a:r>
            <a:r>
              <a:rPr lang="zh-CN" altLang="en-US" sz="1800" kern="0" dirty="0">
                <a:solidFill>
                  <a:srgbClr val="0000FF"/>
                </a:solidFill>
              </a:rPr>
              <a:t>班 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：谭志虎        </a:t>
            </a:r>
            <a:r>
              <a:rPr lang="en-US" altLang="zh-CN" sz="1800" kern="0" dirty="0">
                <a:solidFill>
                  <a:srgbClr val="0000FF"/>
                </a:solidFill>
              </a:rPr>
              <a:t>3</a:t>
            </a:r>
            <a:r>
              <a:rPr lang="zh-CN" altLang="en-US" sz="1800" kern="0" dirty="0">
                <a:solidFill>
                  <a:srgbClr val="0000FF"/>
                </a:solidFill>
              </a:rPr>
              <a:t>班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：姚  杰         </a:t>
            </a:r>
            <a:r>
              <a:rPr lang="en-US" altLang="zh-CN" sz="1800" kern="0" dirty="0">
                <a:solidFill>
                  <a:srgbClr val="0000FF"/>
                </a:solidFill>
              </a:rPr>
              <a:t>4</a:t>
            </a:r>
            <a:r>
              <a:rPr lang="zh-CN" altLang="en-US" sz="1800" kern="0" dirty="0">
                <a:solidFill>
                  <a:srgbClr val="0000FF"/>
                </a:solidFill>
              </a:rPr>
              <a:t>班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：胡迪青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kern="0" dirty="0"/>
              <a:t>5</a:t>
            </a:r>
            <a:r>
              <a:rPr lang="zh-CN" altLang="en-US" sz="1800" kern="0" dirty="0"/>
              <a:t>班：秦磊华       </a:t>
            </a:r>
            <a:r>
              <a:rPr lang="en-US" altLang="zh-CN" sz="1800" kern="0" dirty="0"/>
              <a:t>6</a:t>
            </a:r>
            <a:r>
              <a:rPr lang="zh-CN" altLang="en-US" sz="1800" kern="0" dirty="0"/>
              <a:t>班  ：谭志虎        </a:t>
            </a:r>
            <a:r>
              <a:rPr lang="en-US" altLang="zh-CN" sz="1800" kern="0" dirty="0"/>
              <a:t>7</a:t>
            </a:r>
            <a:r>
              <a:rPr lang="zh-CN" altLang="en-US" sz="1800" kern="0" dirty="0"/>
              <a:t>班</a:t>
            </a:r>
            <a:r>
              <a:rPr lang="zh-CN" altLang="en-US" sz="1800" kern="0" dirty="0" smtClean="0"/>
              <a:t>：谭志虎       </a:t>
            </a:r>
            <a:r>
              <a:rPr lang="en-US" altLang="zh-CN" sz="1800" kern="0" dirty="0"/>
              <a:t>8</a:t>
            </a:r>
            <a:r>
              <a:rPr lang="zh-CN" altLang="en-US" sz="1800" kern="0" dirty="0"/>
              <a:t>班</a:t>
            </a:r>
            <a:r>
              <a:rPr lang="zh-CN" altLang="en-US" sz="1800" kern="0" dirty="0" smtClean="0"/>
              <a:t>：胡迪青 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r>
              <a:rPr lang="zh-CN" altLang="en-US" sz="1800" kern="0" dirty="0" smtClean="0">
                <a:solidFill>
                  <a:srgbClr val="0000FF"/>
                </a:solidFill>
              </a:rPr>
              <a:t>校交： 胡迪青    </a:t>
            </a:r>
            <a:r>
              <a:rPr lang="en-US" altLang="zh-CN" sz="1800" kern="0" dirty="0" smtClean="0">
                <a:solidFill>
                  <a:srgbClr val="0000FF"/>
                </a:solidFill>
              </a:rPr>
              <a:t>ACM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：秦磊华       </a:t>
            </a:r>
            <a:r>
              <a:rPr lang="zh-CN" altLang="en-US" sz="1800" kern="0" dirty="0">
                <a:solidFill>
                  <a:srgbClr val="0000FF"/>
                </a:solidFill>
              </a:rPr>
              <a:t>卓越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：谭志虎    </a:t>
            </a:r>
            <a:r>
              <a:rPr lang="zh-CN" altLang="en-US" sz="1800" kern="0" dirty="0">
                <a:solidFill>
                  <a:srgbClr val="0000FF"/>
                </a:solidFill>
              </a:rPr>
              <a:t>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  物</a:t>
            </a:r>
            <a:r>
              <a:rPr lang="zh-CN" altLang="en-US" sz="1800" kern="0" dirty="0">
                <a:solidFill>
                  <a:srgbClr val="0000FF"/>
                </a:solidFill>
              </a:rPr>
              <a:t>联网：秦磊华 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成绩评定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成绩构成</a:t>
            </a:r>
            <a:endParaRPr lang="zh-CN" altLang="en-US" sz="3300" dirty="0"/>
          </a:p>
          <a:p>
            <a:pPr lvl="1"/>
            <a:r>
              <a:rPr lang="zh-CN" altLang="en-US" sz="2400" dirty="0"/>
              <a:t>设计过程和结果</a:t>
            </a:r>
            <a:r>
              <a:rPr lang="zh-CN" altLang="en-US" sz="2400" dirty="0" smtClean="0"/>
              <a:t>占 </a:t>
            </a:r>
            <a:r>
              <a:rPr lang="en-US" altLang="zh-CN" sz="2400" dirty="0" smtClean="0"/>
              <a:t>65%</a:t>
            </a:r>
            <a:endParaRPr lang="en-US" altLang="zh-CN" sz="2400" dirty="0" smtClean="0"/>
          </a:p>
          <a:p>
            <a:pPr lvl="1"/>
            <a:r>
              <a:rPr lang="zh-CN" altLang="en-US" sz="2400" b="1" dirty="0" smtClean="0"/>
              <a:t>团队设计与合作占 </a:t>
            </a:r>
            <a:r>
              <a:rPr lang="en-US" altLang="zh-CN" sz="2400" b="1" dirty="0" smtClean="0"/>
              <a:t>15%</a:t>
            </a:r>
            <a:endParaRPr lang="en-US" altLang="zh-CN" sz="2400" b="1" dirty="0"/>
          </a:p>
          <a:p>
            <a:pPr lvl="1"/>
            <a:r>
              <a:rPr lang="zh-CN" altLang="en-US" sz="2400" dirty="0" smtClean="0"/>
              <a:t>报告</a:t>
            </a:r>
            <a:r>
              <a:rPr lang="zh-CN" altLang="en-US" sz="2400" dirty="0"/>
              <a:t>部分占         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</a:t>
            </a:r>
            <a:r>
              <a:rPr lang="en-US" altLang="zh-CN" sz="2400" dirty="0"/>
              <a:t>%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marL="914400" lvl="2" indent="0">
              <a:buNone/>
            </a:pPr>
            <a:endParaRPr lang="zh-CN" altLang="en-US" sz="2400" dirty="0"/>
          </a:p>
          <a:p>
            <a:pPr lvl="1"/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  <a:endParaRPr lang="zh-CN" altLang="en-US" sz="2400" b="1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</a:t>
            </a:r>
            <a:r>
              <a:rPr lang="zh-CN" altLang="en-US" dirty="0" smtClean="0"/>
              <a:t>：布置</a:t>
            </a:r>
            <a:r>
              <a:rPr lang="zh-CN" altLang="en-US" dirty="0"/>
              <a:t>任务和集中讲解；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</a:t>
            </a:r>
            <a:r>
              <a:rPr lang="zh-CN" altLang="en-US" dirty="0" smtClean="0"/>
              <a:t>：完成单周期</a:t>
            </a:r>
            <a:r>
              <a:rPr lang="en-US" altLang="zh-CN" dirty="0" smtClean="0"/>
              <a:t>27+4</a:t>
            </a:r>
            <a:r>
              <a:rPr lang="zh-CN" altLang="en-US" dirty="0" smtClean="0"/>
              <a:t>条指令；</a:t>
            </a:r>
            <a:endParaRPr lang="zh-CN" altLang="en-US" dirty="0"/>
          </a:p>
          <a:p>
            <a:pPr lvl="1"/>
            <a:r>
              <a:rPr lang="zh-CN" altLang="en-US" dirty="0" smtClean="0"/>
              <a:t>阶段性成果自查后在线填写云进度表（便于老师同学掌握</a:t>
            </a:r>
            <a:r>
              <a:rPr lang="zh-CN" altLang="en-US" dirty="0"/>
              <a:t>进度）；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</a:t>
            </a:r>
            <a:r>
              <a:rPr lang="zh-CN" altLang="en-US" dirty="0" smtClean="0"/>
              <a:t>验收（返校后检查）</a:t>
            </a:r>
            <a:endParaRPr lang="zh-CN" altLang="en-US" dirty="0"/>
          </a:p>
          <a:p>
            <a:r>
              <a:rPr lang="zh-CN" altLang="en-US" dirty="0"/>
              <a:t>报告不得</a:t>
            </a:r>
            <a:r>
              <a:rPr lang="zh-CN" altLang="en-US" dirty="0" smtClean="0"/>
              <a:t>超过</a:t>
            </a:r>
            <a:r>
              <a:rPr lang="en-US" altLang="zh-CN" dirty="0" smtClean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</a:t>
            </a:r>
            <a:r>
              <a:rPr lang="zh-CN" altLang="en-US" dirty="0" smtClean="0"/>
              <a:t>，暂定</a:t>
            </a:r>
            <a:r>
              <a:rPr lang="zh-CN" altLang="en-US" b="1" dirty="0" smtClean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  <a:endParaRPr lang="zh-CN" altLang="en-US" dirty="0"/>
          </a:p>
          <a:p>
            <a:r>
              <a:rPr lang="zh-CN" altLang="en-US" dirty="0"/>
              <a:t>按班为单位提交</a:t>
            </a:r>
            <a:r>
              <a:rPr lang="zh-CN" altLang="en-US" dirty="0" smtClean="0"/>
              <a:t>电子版和纸质版，</a:t>
            </a:r>
            <a:r>
              <a:rPr lang="zh-CN" altLang="en-US" dirty="0"/>
              <a:t>具体规范见任务书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课程设计团队天梯赛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</a:t>
            </a:r>
            <a:r>
              <a:rPr lang="zh-CN" altLang="en-US" dirty="0" smtClean="0"/>
              <a:t>班</a:t>
            </a:r>
            <a:r>
              <a:rPr lang="en-US" altLang="zh-CN" dirty="0" smtClean="0"/>
              <a:t>6-7</a:t>
            </a:r>
            <a:r>
              <a:rPr lang="zh-CN" altLang="en-US" dirty="0" smtClean="0"/>
              <a:t>只</a:t>
            </a:r>
            <a:r>
              <a:rPr lang="zh-CN" altLang="en-US" dirty="0"/>
              <a:t>队伍，各班前两名团队有分数奖励（</a:t>
            </a:r>
            <a:r>
              <a:rPr lang="en-US" altLang="zh-CN" dirty="0"/>
              <a:t>2/1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组原不及格的队员成绩不计入团队总成绩</a:t>
            </a:r>
            <a:endParaRPr lang="en-US" altLang="zh-CN" dirty="0"/>
          </a:p>
          <a:p>
            <a:pPr lvl="1"/>
            <a:r>
              <a:rPr lang="zh-CN" altLang="en-US" dirty="0"/>
              <a:t>重修生</a:t>
            </a:r>
            <a:r>
              <a:rPr lang="en-US" altLang="zh-CN" dirty="0"/>
              <a:t>/</a:t>
            </a:r>
            <a:r>
              <a:rPr lang="zh-CN" altLang="en-US" dirty="0"/>
              <a:t>留级生不计入团队总成绩</a:t>
            </a:r>
            <a:endParaRPr lang="en-US" altLang="zh-CN" dirty="0"/>
          </a:p>
          <a:p>
            <a:pPr lvl="1"/>
            <a:r>
              <a:rPr lang="zh-CN" altLang="en-US" dirty="0"/>
              <a:t>为团队取一个响亮的名字</a:t>
            </a:r>
            <a:endParaRPr lang="en-US" altLang="zh-CN" dirty="0"/>
          </a:p>
          <a:p>
            <a:r>
              <a:rPr lang="zh-CN" altLang="en-US" dirty="0"/>
              <a:t>合作学习，互帮互助，团队精神</a:t>
            </a:r>
            <a:endParaRPr lang="en-US" altLang="zh-CN" dirty="0"/>
          </a:p>
          <a:p>
            <a:pPr lvl="1"/>
            <a:r>
              <a:rPr lang="zh-CN" altLang="en-US" dirty="0" smtClean="0"/>
              <a:t>团队</a:t>
            </a:r>
            <a:r>
              <a:rPr lang="zh-CN" altLang="en-US" dirty="0"/>
              <a:t>内有抄袭者团队全体罚分（</a:t>
            </a:r>
            <a:r>
              <a:rPr lang="en-US" altLang="zh-CN" dirty="0"/>
              <a:t>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 smtClean="0"/>
              <a:t>团队任务互评、团队内部互评</a:t>
            </a:r>
            <a:endParaRPr lang="en-US" altLang="zh-CN" dirty="0" smtClean="0"/>
          </a:p>
          <a:p>
            <a:r>
              <a:rPr lang="zh-CN" altLang="en-US" dirty="0" smtClean="0"/>
              <a:t>奖励</a:t>
            </a:r>
            <a:r>
              <a:rPr lang="zh-CN" altLang="en-US" dirty="0"/>
              <a:t>分数加到总分中，加爆为止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MIPS 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</a:t>
            </a:r>
            <a:r>
              <a:rPr lang="en-US" altLang="zh-CN" dirty="0"/>
              <a:t>MIPS</a:t>
            </a:r>
            <a:r>
              <a:rPr lang="zh-CN" altLang="zh-CN" dirty="0"/>
              <a:t>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课程设计实验环境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LOGISIM</a:t>
            </a:r>
            <a:endParaRPr lang="zh-CN" altLang="en-US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  <a:endParaRPr lang="zh-CN" altLang="en-US" dirty="0"/>
          </a:p>
          <a:p>
            <a:pPr lvl="1"/>
            <a:r>
              <a:rPr lang="zh-CN" altLang="en-US" dirty="0"/>
              <a:t>跑通流水线重定向机制</a:t>
            </a:r>
            <a:endParaRPr lang="zh-CN" altLang="en-US" dirty="0"/>
          </a:p>
          <a:p>
            <a:r>
              <a:rPr lang="en-US" altLang="zh-CN" dirty="0"/>
              <a:t>FPGA</a:t>
            </a:r>
            <a:r>
              <a:rPr lang="zh-CN" altLang="en-US" dirty="0"/>
              <a:t>开发板</a:t>
            </a:r>
            <a:endParaRPr lang="zh-CN" altLang="en-US" dirty="0"/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单周期上板</a:t>
            </a:r>
            <a:r>
              <a:rPr lang="zh-CN" altLang="en-US" b="1" dirty="0" smtClean="0">
                <a:solidFill>
                  <a:schemeClr val="tx1"/>
                </a:solidFill>
              </a:rPr>
              <a:t>（独立开发，返校后利用工具自动转）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流水线上板（独立开发）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完成时序仿真后再开始领板子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课程设计任务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个人设计完成</a:t>
            </a:r>
            <a:r>
              <a:rPr lang="en-US" altLang="zh-CN" dirty="0" smtClean="0"/>
              <a:t>MIPS 5</a:t>
            </a:r>
            <a:r>
              <a:rPr lang="zh-CN" altLang="en-US" dirty="0"/>
              <a:t>段流水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27+4</a:t>
            </a:r>
            <a:r>
              <a:rPr lang="zh-CN" altLang="en-US" dirty="0"/>
              <a:t>条教师指定的</a:t>
            </a:r>
            <a:r>
              <a:rPr lang="en-US" altLang="zh-CN" dirty="0"/>
              <a:t>MIPS</a:t>
            </a:r>
            <a:r>
              <a:rPr lang="zh-CN" altLang="en-US" dirty="0"/>
              <a:t>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 smtClean="0"/>
              <a:t>CCAB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 smtClean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  <a:endParaRPr lang="zh-CN" altLang="en-US" dirty="0"/>
          </a:p>
          <a:p>
            <a:pPr lvl="1"/>
            <a:r>
              <a:rPr lang="zh-CN" altLang="en-US" dirty="0"/>
              <a:t>扩展功能（中断机制，动态分支预测）</a:t>
            </a:r>
            <a:endParaRPr lang="zh-CN" altLang="en-US" dirty="0"/>
          </a:p>
          <a:p>
            <a:pPr lvl="1"/>
            <a:r>
              <a:rPr lang="zh-CN" altLang="en-US" dirty="0"/>
              <a:t>能正确运行标准测试程序和自编测试程序（测试</a:t>
            </a:r>
            <a:r>
              <a:rPr lang="en-US" altLang="zh-CN" dirty="0" smtClean="0"/>
              <a:t>CCAB</a:t>
            </a:r>
            <a:r>
              <a:rPr lang="zh-CN" altLang="en-US" dirty="0"/>
              <a:t>指令）</a:t>
            </a:r>
            <a:endParaRPr lang="zh-CN" altLang="en-US" dirty="0"/>
          </a:p>
          <a:p>
            <a:pPr lvl="1"/>
            <a:r>
              <a:rPr lang="zh-CN" altLang="en-US" dirty="0"/>
              <a:t>具有自动统计功能</a:t>
            </a:r>
            <a:endParaRPr lang="zh-CN" altLang="en-US" dirty="0"/>
          </a:p>
          <a:p>
            <a:pPr lvl="2"/>
            <a:r>
              <a:rPr lang="zh-CN" altLang="en-US" dirty="0"/>
              <a:t>运行周期</a:t>
            </a:r>
            <a:r>
              <a:rPr lang="zh-CN" altLang="en-US" dirty="0" smtClean="0"/>
              <a:t>数、插入</a:t>
            </a:r>
            <a:r>
              <a:rPr lang="zh-CN" altLang="en-US" dirty="0"/>
              <a:t>气泡数，</a:t>
            </a:r>
            <a:r>
              <a:rPr lang="en-US" altLang="zh-CN" dirty="0"/>
              <a:t>Load Use</a:t>
            </a:r>
            <a:r>
              <a:rPr lang="zh-CN" altLang="en-US" dirty="0"/>
              <a:t>冲突</a:t>
            </a:r>
            <a:r>
              <a:rPr lang="zh-CN" altLang="en-US" dirty="0" smtClean="0"/>
              <a:t>次数、无条件</a:t>
            </a:r>
            <a:r>
              <a:rPr lang="zh-CN" altLang="en-US" dirty="0"/>
              <a:t>跳转次数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zh-CN" altLang="en-US" dirty="0"/>
              <a:t>条件成功跳转</a:t>
            </a:r>
            <a:r>
              <a:rPr lang="zh-CN" altLang="en-US" dirty="0" smtClean="0"/>
              <a:t>次数、分支</a:t>
            </a:r>
            <a:r>
              <a:rPr lang="zh-CN" altLang="en-US" dirty="0"/>
              <a:t>预测成功，失败次数等（分支预测相关）</a:t>
            </a:r>
            <a:endParaRPr lang="zh-CN" altLang="en-US" dirty="0"/>
          </a:p>
          <a:p>
            <a:r>
              <a:rPr lang="zh-CN" altLang="en-US" b="1" dirty="0" smtClean="0"/>
              <a:t>团队开发一个具有展示度演示系统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有输入输出设备，完整的软硬件系统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3344"/>
          <a:stretch>
            <a:fillRect/>
          </a:stretch>
        </p:blipFill>
        <p:spPr>
          <a:xfrm>
            <a:off x="9226062" y="3057981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062" y="1312985"/>
            <a:ext cx="2221837" cy="1677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2014年年终总结">
    <a:majorFont>
      <a:latin typeface="Copperplate Gothic Bold"/>
      <a:ea typeface="微软雅黑"/>
      <a:cs typeface=""/>
    </a:majorFont>
    <a:minorFont>
      <a:latin typeface="Copperplate Gothic Bold"/>
      <a:ea typeface="微软雅黑"/>
      <a:cs typeface=""/>
    </a:minorFont>
  </a:fontScheme>
  <a:fmtScheme name="Book">
    <a:fillStyleLst>
      <a:solidFill>
        <a:schemeClr val="phClr">
          <a:tint val="100000"/>
          <a:shade val="100000"/>
          <a:hueMod val="100000"/>
          <a:satMod val="100000"/>
        </a:schemeClr>
      </a:solidFill>
      <a:gradFill rotWithShape="1">
        <a:gsLst>
          <a:gs pos="0">
            <a:schemeClr val="phClr">
              <a:tint val="30000"/>
              <a:shade val="100000"/>
              <a:hueMod val="100000"/>
              <a:satMod val="100000"/>
            </a:schemeClr>
          </a:gs>
          <a:gs pos="80000">
            <a:schemeClr val="phClr">
              <a:tint val="7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100000"/>
              <a:hueMod val="100000"/>
              <a:satMod val="100000"/>
            </a:schemeClr>
          </a:gs>
        </a:gsLst>
        <a:lin ang="7200000" scaled="1"/>
      </a:gradFill>
      <a:gradFill rotWithShape="1">
        <a:gsLst>
          <a:gs pos="0">
            <a:schemeClr val="phClr">
              <a:tint val="80000"/>
              <a:shade val="100000"/>
              <a:hueMod val="100000"/>
              <a:satMod val="100000"/>
            </a:schemeClr>
          </a:gs>
          <a:gs pos="30000">
            <a:schemeClr val="phClr">
              <a:tint val="10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50000"/>
              <a:hueMod val="100000"/>
              <a:satMod val="100000"/>
            </a:schemeClr>
          </a:gs>
        </a:gsLst>
        <a:lin ang="18000000" scaled="1"/>
      </a:gradFill>
    </a:fillStyleLst>
    <a:lnStyleLst>
      <a:ln w="127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>
            <a:rot lat="0" lon="0" rev="0"/>
          </a:camera>
          <a:lightRig rig="morning" dir="bl"/>
        </a:scene3d>
        <a:sp3d extrusionH="222250" contourW="25400" prstMaterial="matte">
          <a:bevelT w="38100" h="38100" prst="softRound"/>
          <a:bevelB/>
          <a:extrusionClr>
            <a:srgbClr val="FF0000"/>
          </a:extrusionClr>
          <a:contourClr>
            <a:schemeClr val="accent3">
              <a:tint val="100000"/>
              <a:shade val="100000"/>
              <a:hueMod val="100000"/>
              <a:satMod val="100000"/>
            </a:schemeClr>
          </a:contourClr>
        </a:sp3d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phClr">
              <a:tint val="100000"/>
              <a:shade val="100000"/>
              <a:hueMod val="100000"/>
              <a:satMod val="1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WPS 演示</Application>
  <PresentationFormat>宽屏</PresentationFormat>
  <Paragraphs>238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18</vt:i4>
      </vt:variant>
    </vt:vector>
  </HeadingPairs>
  <TitlesOfParts>
    <vt:vector size="52" baseType="lpstr">
      <vt:lpstr>Arial</vt:lpstr>
      <vt:lpstr>方正书宋_GBK</vt:lpstr>
      <vt:lpstr>Wingdings</vt:lpstr>
      <vt:lpstr>微软雅黑</vt:lpstr>
      <vt:lpstr>汉仪旗黑KW</vt:lpstr>
      <vt:lpstr>Segoe UI</vt:lpstr>
      <vt:lpstr>MS UI Gothic</vt:lpstr>
      <vt:lpstr>冬青黑体简体中文</vt:lpstr>
      <vt:lpstr>黑体</vt:lpstr>
      <vt:lpstr>汉仪中黑KW</vt:lpstr>
      <vt:lpstr>华文细黑</vt:lpstr>
      <vt:lpstr>黑体-简</vt:lpstr>
      <vt:lpstr>义启小楷书</vt:lpstr>
      <vt:lpstr>宋体</vt:lpstr>
      <vt:lpstr>汉仪书宋二KW</vt:lpstr>
      <vt:lpstr>华文中宋</vt:lpstr>
      <vt:lpstr>华文宋体</vt:lpstr>
      <vt:lpstr>Segoe UI Black</vt:lpstr>
      <vt:lpstr>苹方-简</vt:lpstr>
      <vt:lpstr>Algerian</vt:lpstr>
      <vt:lpstr>宋体</vt:lpstr>
      <vt:lpstr>Arial Unicode MS</vt:lpstr>
      <vt:lpstr>等线</vt:lpstr>
      <vt:lpstr>汉仪中等线KW</vt:lpstr>
      <vt:lpstr>Copperplate Gothic Bold</vt:lpstr>
      <vt:lpstr>Calibri</vt:lpstr>
      <vt:lpstr>Helvetica Neue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准备工作</vt:lpstr>
      <vt:lpstr>教师团队</vt:lpstr>
      <vt:lpstr>成绩评定</vt:lpstr>
      <vt:lpstr>进度安排</vt:lpstr>
      <vt:lpstr>课程设计团队天梯赛</vt:lpstr>
      <vt:lpstr>教学目标</vt:lpstr>
      <vt:lpstr>课程设计实验环境</vt:lpstr>
      <vt:lpstr>课程设计任务</vt:lpstr>
      <vt:lpstr>课程设计路径及评分标准(百分制)</vt:lpstr>
      <vt:lpstr>我们的口号</vt:lpstr>
      <vt:lpstr>在线完成进度表</vt:lpstr>
      <vt:lpstr>历史完成度</vt:lpstr>
      <vt:lpstr>时间进度</vt:lpstr>
      <vt:lpstr>各阶段检查要求</vt:lpstr>
      <vt:lpstr>各阶段检查要求</vt:lpstr>
      <vt:lpstr>注意事项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alexfan</cp:lastModifiedBy>
  <cp:revision>1871</cp:revision>
  <cp:lastPrinted>2020-02-20T02:46:16Z</cp:lastPrinted>
  <dcterms:created xsi:type="dcterms:W3CDTF">2020-02-20T02:46:16Z</dcterms:created>
  <dcterms:modified xsi:type="dcterms:W3CDTF">2020-02-20T02:46:16Z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